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sldIdLst>
    <p:sldId id="258" r:id="rId2"/>
    <p:sldId id="259" r:id="rId3"/>
    <p:sldId id="260" r:id="rId4"/>
    <p:sldId id="261" r:id="rId5"/>
    <p:sldId id="276" r:id="rId6"/>
    <p:sldId id="262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24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5FEF-150E-3962-72DA-11853AFB2A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70B79-ECBF-3DCB-5515-83BE73E2E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C5AF25-89C6-C3CD-1E8D-50FC8F1DA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161AC-D95D-D34C-8C89-0B0A9A376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3A3AC-E9BB-DA09-0431-2054D0F61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706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D517-059B-E20B-D1B5-F23D0D304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7C10DD-DB14-4D9C-EE6B-61ECDF556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C65A5-B813-D453-1730-DDA8EA4C7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4CDF1-7A45-EB39-0EDE-93F23132E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920E5F-16E1-6715-889D-D18D6D04E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612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EA6A10-5CA5-793B-1B1A-C5418AB4C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C1A27C-A195-94D9-07D1-52080381C6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A306F-C863-D9A1-99DF-68A678D7C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5BFA68-6D68-43F0-EBA9-04F20F319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6A450-D86E-3217-D767-535A9B14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33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AEDAE-6A4A-F861-CCC5-4C8C5C97E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31EDA-FB2F-5E61-85DC-4CE696047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25677-C5E2-34B8-0123-6D6E64009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88C17-4D8D-1C74-A4DA-CD0B7D527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A37E4-7D35-8551-8326-2EAC4B04A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00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77423-4CA7-AFEB-DED9-B2CBA4936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55FCD-17AA-FCF2-C493-57F6472C3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1ABE3-1D70-BBFE-E5D0-C009BA97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6FF3B-4F8E-72EF-9AB4-BE71C89CE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634EEE-6F92-131F-58BD-698B7290D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093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B5A05-5406-41CD-850C-072B2AB04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33B1-D761-4CBD-34B9-FC2CA14EA3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D8E33-ABBA-5410-5582-46C88878E1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A99EB-2FEB-F006-4A08-A55B482D6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196662-8071-D1BC-28CF-54A862B23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80D5F-3729-327D-66EF-E59CAA3FE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1168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51F66-05E7-98DE-50EE-9B4F4768F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E50F14-5965-968E-63CC-7FD0B95B1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1ACB90-0B9D-7F9F-1C1B-785F7C952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A20480-B3C3-3F6F-A612-AA9F3550B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592596-CEF4-52F4-AFF6-4976132CDC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84225F-5207-3546-8155-502F82018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F1F1DA-609C-4EFF-CDA3-25FF2AB9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7D7F6BD-6F14-05E8-CD4D-5602703C0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9356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F3B99-E939-4B7B-75F8-5E05B3832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3BE271-6B30-DA18-FEB4-16EB25EDB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E35E7B-BDDD-F2E9-4102-F888B3C5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F63693-ECE5-E50F-06C8-BC812C8CE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375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52D65-0D75-BE30-384A-CD47ACCDF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FA3DFD-0E3F-8A86-7C7D-C26B65A0F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EF9F7E-B44B-C058-7E5F-ED13F708A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3981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C6F57-7A32-7F91-41E1-157335C5A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5256F-AB8F-71FB-B44B-CBF94D08F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252687-53B7-37B5-F45E-5E173E8B9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515FB-229E-8ACB-45AB-F68E37D19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B0CE9-795B-DCEB-D6B0-6F09A1B6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DD6AFC-7D73-D48E-5F21-7A4AAD09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943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AFC1A-8E45-58CA-EC3C-14FC1F78B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07092D-60AE-4FAA-B1F1-3DA47B3BE9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744B47-23C4-8C63-BAEB-15C449F57A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E32EBA-0CF8-2F7E-4505-C9BB7FD82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EB82B9-0D02-AC83-DD01-9903A0CFF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7D06B-5A67-0489-690A-1993F695D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4340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87638-BEF5-BA98-099F-DCFCA29AB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21DB36-2087-80E5-0A10-D10A8B1FF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EC835-4F24-FD9B-80CF-96F75D3B66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8E04CB-7728-4668-AD0E-C01B80B25864}" type="datetimeFigureOut">
              <a:rPr lang="en-IN" smtClean="0"/>
              <a:t>31-10-2025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18B8-27C9-7D84-6F50-BA174FDD7B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19CF9-0B55-37AF-BEBA-7C2F47B294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04E321-2E90-48C7-98BB-85FB13D632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462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ourceforge.net/projects/circuit/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DD216-C136-99AB-92C5-88504F5A86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3516" y="2743199"/>
            <a:ext cx="8684968" cy="1383713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algn="ctr"/>
            <a:r>
              <a:rPr lang="en-US" sz="4400" b="1" dirty="0">
                <a:solidFill>
                  <a:schemeClr val="bg2">
                    <a:lumMod val="10000"/>
                  </a:schemeClr>
                </a:solidFill>
                <a:latin typeface="Algerian" panose="04020705040A02060702" pitchFamily="82" charset="0"/>
              </a:rPr>
              <a:t>TIC TAC TOE </a:t>
            </a:r>
            <a:br>
              <a:rPr lang="en-US" sz="4400" b="1" dirty="0">
                <a:solidFill>
                  <a:srgbClr val="00B0F0"/>
                </a:solidFill>
                <a:latin typeface="Algerian" panose="04020705040A02060702" pitchFamily="82" charset="0"/>
              </a:rPr>
            </a:br>
            <a:r>
              <a:rPr lang="en-US" sz="4400" dirty="0">
                <a:solidFill>
                  <a:srgbClr val="00B0F0"/>
                </a:solidFill>
                <a:latin typeface="Algerian" panose="04020705040A02060702" pitchFamily="82" charset="0"/>
              </a:rPr>
              <a:t>GAME CIRCUIT USING LOGISIM</a:t>
            </a:r>
            <a:endParaRPr lang="en-IN" sz="4400" dirty="0">
              <a:solidFill>
                <a:srgbClr val="00B0F0"/>
              </a:solidFill>
              <a:latin typeface="Algerian" panose="04020705040A02060702" pitchFamily="8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2575D8-8D7E-6765-C263-6B6BE9921838}"/>
              </a:ext>
            </a:extLst>
          </p:cNvPr>
          <p:cNvSpPr txBox="1"/>
          <p:nvPr/>
        </p:nvSpPr>
        <p:spPr>
          <a:xfrm>
            <a:off x="1435608" y="4564280"/>
            <a:ext cx="7013049" cy="125675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1470"/>
              </a:spcAft>
              <a:defRPr/>
            </a:pPr>
            <a:r>
              <a:rPr lang="en-US" sz="1800" dirty="0">
                <a:solidFill>
                  <a:srgbClr val="002060"/>
                </a:solidFill>
                <a:latin typeface="MS PGothic" panose="020B0600070205080204" pitchFamily="34" charset="-128"/>
                <a:ea typeface="MS PGothic" panose="020B0600070205080204" pitchFamily="34" charset="-128"/>
                <a:cs typeface="Times New Roman" panose="02020603050405020304" pitchFamily="18" charset="0"/>
              </a:rPr>
              <a:t>Team Members Details:-</a:t>
            </a:r>
          </a:p>
          <a:p>
            <a:pPr marL="215900" eaLnBrk="1" fontAlgn="auto" hangingPunct="1">
              <a:spcBef>
                <a:spcPts val="0"/>
              </a:spcBef>
              <a:spcAft>
                <a:spcPts val="1050"/>
              </a:spcAft>
              <a:defRPr/>
            </a:pPr>
            <a:r>
              <a:rPr lang="en-US" dirty="0">
                <a:solidFill>
                  <a:srgbClr val="002060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Ojas Kumar Kashyap (22BCE0721)</a:t>
            </a:r>
          </a:p>
          <a:p>
            <a:pPr marL="215900">
              <a:spcAft>
                <a:spcPts val="1050"/>
              </a:spcAft>
              <a:defRPr/>
            </a:pPr>
            <a:r>
              <a:rPr lang="en-US" dirty="0">
                <a:solidFill>
                  <a:srgbClr val="002060"/>
                </a:solidFill>
                <a:latin typeface="Dubai" panose="020B0503030403030204" pitchFamily="34" charset="-78"/>
                <a:cs typeface="Dubai" panose="020B0503030403030204" pitchFamily="34" charset="-78"/>
              </a:rPr>
              <a:t>Sushil Kumar Shourya (22BCE0775)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40E98D-1AE8-2DD5-5631-26418A7DD0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7698" y="190832"/>
            <a:ext cx="2585251" cy="1926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D2403D-671A-228D-1982-AD4E3401C0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08" y="254300"/>
            <a:ext cx="7095744" cy="178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275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236D5-75E7-96F4-27EE-D466BA228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ic tac toe circuit video recording">
            <a:hlinkClick r:id="" action="ppaction://media"/>
            <a:extLst>
              <a:ext uri="{FF2B5EF4-FFF2-40B4-BE49-F238E27FC236}">
                <a16:creationId xmlns:a16="http://schemas.microsoft.com/office/drawing/2014/main" id="{553EE92E-88C6-59EC-D322-EA183A2FC0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1201" y="1084757"/>
            <a:ext cx="9383712" cy="5691601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2A4B13B-6321-A7C6-B618-1287F10E8CA2}"/>
              </a:ext>
            </a:extLst>
          </p:cNvPr>
          <p:cNvSpPr txBox="1"/>
          <p:nvPr/>
        </p:nvSpPr>
        <p:spPr>
          <a:xfrm>
            <a:off x="469377" y="225915"/>
            <a:ext cx="5849779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 in different game scenarios: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B72A30-F340-94F0-E092-B2583E009B23}"/>
              </a:ext>
            </a:extLst>
          </p:cNvPr>
          <p:cNvSpPr txBox="1"/>
          <p:nvPr/>
        </p:nvSpPr>
        <p:spPr>
          <a:xfrm>
            <a:off x="318291" y="1228701"/>
            <a:ext cx="1657351" cy="58714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400" dirty="0"/>
              <a:t>Play video:-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1839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4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8DC22-AE6F-7765-BFF4-F79E05FC13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9BF55E-4364-BF00-90DA-D87526F84CD3}"/>
              </a:ext>
            </a:extLst>
          </p:cNvPr>
          <p:cNvSpPr txBox="1"/>
          <p:nvPr/>
        </p:nvSpPr>
        <p:spPr>
          <a:xfrm>
            <a:off x="281602" y="152435"/>
            <a:ext cx="2379957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786AF9-C776-A8D8-649D-1AD262901EAD}"/>
              </a:ext>
            </a:extLst>
          </p:cNvPr>
          <p:cNvSpPr txBox="1"/>
          <p:nvPr/>
        </p:nvSpPr>
        <p:spPr>
          <a:xfrm>
            <a:off x="913685" y="1253483"/>
            <a:ext cx="10364629" cy="46536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core principles used in this Tic Tac Toe circuit are the foundation for many complex, real-world digital systems. This project demonstrates the practical application of these concepts –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State Machines:</a:t>
            </a:r>
            <a:r>
              <a:rPr lang="en-US" sz="2000" dirty="0"/>
              <a:t> Our game is a simple "state machine." It uses D Flip-Flops to store the "state" of each cell (X, O, or empty). This same concept of storing a state is essential for: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CPU (Central Processing Unit) operations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Vending machines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/>
              <a:t>Traffic light controllers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Input/Output (I/O) Control: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circuit processes player inputs from buttons and generates outputs on LEDs. This is the basis of all interactive digital systems, from calculators to complex computers.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874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BD33DF-88C9-1AD0-2CFB-463510872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65CB82F-86C3-D0EF-BCE3-CE830B01CC22}"/>
              </a:ext>
            </a:extLst>
          </p:cNvPr>
          <p:cNvSpPr txBox="1"/>
          <p:nvPr/>
        </p:nvSpPr>
        <p:spPr>
          <a:xfrm>
            <a:off x="322422" y="152435"/>
            <a:ext cx="2379957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01BC8A-4F4B-58E7-9A69-E72977F2B7B2}"/>
              </a:ext>
            </a:extLst>
          </p:cNvPr>
          <p:cNvSpPr txBox="1"/>
          <p:nvPr/>
        </p:nvSpPr>
        <p:spPr>
          <a:xfrm>
            <a:off x="938893" y="1308157"/>
            <a:ext cx="10287000" cy="46536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Combinational Logic (Decision-Making):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"Winning Combination Detector" uses logic gates (AND, OR)  to instantly check all 8 winning conditions. This is how all digital decision-making works, including: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Arithmetic Logic Units (ALUs) in a computer.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routing and selection circuits (Multiplexers)Automated safety and alarm systems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Sequential Logic (Counting &amp; Sequencing):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move counter circuit ensures that players take turns and that the game ends after 9 moves. This event-based counting is used in: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clocks and timers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 counters in a CPU (which track the next instruction)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Assembly line product counters</a:t>
            </a:r>
          </a:p>
        </p:txBody>
      </p:sp>
    </p:spTree>
    <p:extLst>
      <p:ext uri="{BB962C8B-B14F-4D97-AF65-F5344CB8AC3E}">
        <p14:creationId xmlns:p14="http://schemas.microsoft.com/office/powerpoint/2010/main" val="1238928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92D109-0D72-6B2B-131B-A16A169613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245429-7571-1C00-637A-8F43354D19EE}"/>
              </a:ext>
            </a:extLst>
          </p:cNvPr>
          <p:cNvSpPr txBox="1"/>
          <p:nvPr/>
        </p:nvSpPr>
        <p:spPr>
          <a:xfrm>
            <a:off x="689167" y="258572"/>
            <a:ext cx="2469764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BB514B-57C7-1BAA-EAAC-90F1FD06CD60}"/>
              </a:ext>
            </a:extLst>
          </p:cNvPr>
          <p:cNvSpPr txBox="1"/>
          <p:nvPr/>
        </p:nvSpPr>
        <p:spPr>
          <a:xfrm>
            <a:off x="1319213" y="1095885"/>
            <a:ext cx="9988324" cy="51153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this project, we have successfully designed and simulated a complete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Tic Tac Toe game circuit using Logisim software.</a:t>
            </a:r>
          </a:p>
          <a:p>
            <a:pPr>
              <a:lnSpc>
                <a:spcPct val="1500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successfully met all our key objectives: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functional circuit was built that implements both move counting and an accurate winner detection system using digital logic.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serves as a practical, real-world model of how sequential circuits (like D Flip-Flops for storing moves) and combinational circuits (like logic gates for decision-making)  are applied.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demonstrated how fundamental components—logic gates, flip-flops, and counters—can be integrated to build a cohesive and interactive system from the ground up.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611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EB8A0-1E1F-11AF-6EA7-A214867CC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7764835-114F-3BF1-2055-06B1E10002F5}"/>
              </a:ext>
            </a:extLst>
          </p:cNvPr>
          <p:cNvSpPr txBox="1"/>
          <p:nvPr/>
        </p:nvSpPr>
        <p:spPr>
          <a:xfrm>
            <a:off x="411582" y="299394"/>
            <a:ext cx="2469764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2AF0CD-C5D2-6DD0-DD90-02328F8FE0EE}"/>
              </a:ext>
            </a:extLst>
          </p:cNvPr>
          <p:cNvSpPr txBox="1"/>
          <p:nvPr/>
        </p:nvSpPr>
        <p:spPr>
          <a:xfrm>
            <a:off x="411582" y="1236333"/>
            <a:ext cx="7432901" cy="3268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Logisim Documentation – </a:t>
            </a: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https://sourceforge.net/projects/circuit/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Mano, M. Morris.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Design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Pearson Education.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Floyd, Thomas L.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Fundamentals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Pearson.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TutorialsPoint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Logic Design Basics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Apna College – </a:t>
            </a:r>
            <a:r>
              <a:rPr lang="en-I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Electronics using Logisim (YouTube Tutorials)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171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67C5D92-672E-785D-4C45-992AE5DCE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981" y="1042110"/>
            <a:ext cx="4476038" cy="4773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221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08C77E-4CE6-6486-FFB0-21045ACD3F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727B9F-6AE6-E6ED-B6EB-E70450EACA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391"/>
          <a:stretch>
            <a:fillRect/>
          </a:stretch>
        </p:blipFill>
        <p:spPr>
          <a:xfrm>
            <a:off x="3294628" y="473529"/>
            <a:ext cx="5357813" cy="60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407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797FF-F08E-EED2-A2CC-9DD516FDD6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342" y="112046"/>
            <a:ext cx="2493425" cy="661765"/>
          </a:xfrm>
          <a:ln>
            <a:solidFill>
              <a:schemeClr val="tx2"/>
            </a:solidFill>
          </a:ln>
        </p:spPr>
        <p:txBody>
          <a:bodyPr>
            <a:normAutofit/>
          </a:bodyPr>
          <a:lstStyle/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05B689-3723-9E43-03A3-C128CA392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893" y="1088756"/>
            <a:ext cx="6644214" cy="5257801"/>
          </a:xfrm>
          <a:solidFill>
            <a:schemeClr val="bg1">
              <a:lumMod val="95000"/>
            </a:schemeClr>
          </a:solidFill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</a:t>
            </a:r>
            <a:endParaRPr lang="en-IN" sz="20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counter circuit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Winning combination detector circuit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circuit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 in different game scenarios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</a:t>
            </a:r>
          </a:p>
        </p:txBody>
      </p:sp>
    </p:spTree>
    <p:extLst>
      <p:ext uri="{BB962C8B-B14F-4D97-AF65-F5344CB8AC3E}">
        <p14:creationId xmlns:p14="http://schemas.microsoft.com/office/powerpoint/2010/main" val="3140915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5597ECB-F630-6306-4777-5E84C18C6E77}"/>
              </a:ext>
            </a:extLst>
          </p:cNvPr>
          <p:cNvSpPr txBox="1"/>
          <p:nvPr/>
        </p:nvSpPr>
        <p:spPr>
          <a:xfrm>
            <a:off x="7946917" y="5260217"/>
            <a:ext cx="33614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latin typeface="Sitka Small Semibold" pitchFamily="2" charset="0"/>
                <a:cs typeface="Times New Roman" panose="02020603050405020304" pitchFamily="18" charset="0"/>
              </a:rPr>
              <a:t>Fig.1: Tic tac toe game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79B5572-E5D9-686A-7156-562A1B0BEFFF}"/>
              </a:ext>
            </a:extLst>
          </p:cNvPr>
          <p:cNvSpPr txBox="1">
            <a:spLocks/>
          </p:cNvSpPr>
          <p:nvPr/>
        </p:nvSpPr>
        <p:spPr>
          <a:xfrm>
            <a:off x="310100" y="281472"/>
            <a:ext cx="2246048" cy="575068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2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IN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9712E5-7A96-5557-FCF9-C6B7E29BA882}"/>
              </a:ext>
            </a:extLst>
          </p:cNvPr>
          <p:cNvSpPr txBox="1"/>
          <p:nvPr/>
        </p:nvSpPr>
        <p:spPr>
          <a:xfrm>
            <a:off x="538280" y="1232453"/>
            <a:ext cx="6702950" cy="51706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To design and simulate a </a:t>
            </a:r>
            <a:r>
              <a:rPr lang="en-US" altLang="en-US" sz="2400" b="1" dirty="0">
                <a:latin typeface="Bell MT" panose="02020503060305020303" pitchFamily="18" charset="0"/>
              </a:rPr>
              <a:t>Tic Tac Toe Grid Circuit</a:t>
            </a:r>
            <a:r>
              <a:rPr lang="en-US" altLang="en-US" sz="2400" dirty="0">
                <a:latin typeface="Bell MT" panose="02020503060305020303" pitchFamily="18" charset="0"/>
              </a:rPr>
              <a:t> using </a:t>
            </a:r>
            <a:r>
              <a:rPr lang="en-US" altLang="en-US" sz="2400" b="1" dirty="0">
                <a:latin typeface="Bell MT" panose="02020503060305020303" pitchFamily="18" charset="0"/>
              </a:rPr>
              <a:t>Logisim software</a:t>
            </a:r>
            <a:r>
              <a:rPr lang="en-US" altLang="en-US" sz="2400" dirty="0">
                <a:latin typeface="Bell MT" panose="02020503060305020303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To implement </a:t>
            </a:r>
            <a:r>
              <a:rPr lang="en-US" altLang="en-US" sz="2400" b="1" dirty="0">
                <a:latin typeface="Bell MT" panose="02020503060305020303" pitchFamily="18" charset="0"/>
              </a:rPr>
              <a:t>move counting</a:t>
            </a:r>
            <a:r>
              <a:rPr lang="en-US" altLang="en-US" sz="2400" dirty="0">
                <a:latin typeface="Bell MT" panose="02020503060305020303" pitchFamily="18" charset="0"/>
              </a:rPr>
              <a:t> and </a:t>
            </a:r>
            <a:r>
              <a:rPr lang="en-US" altLang="en-US" sz="2400" b="1" dirty="0">
                <a:latin typeface="Bell MT" panose="02020503060305020303" pitchFamily="18" charset="0"/>
              </a:rPr>
              <a:t>winner detection</a:t>
            </a:r>
            <a:r>
              <a:rPr lang="en-US" altLang="en-US" sz="2400" dirty="0">
                <a:latin typeface="Bell MT" panose="02020503060305020303" pitchFamily="18" charset="0"/>
              </a:rPr>
              <a:t> using digital logic.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To understand the application of </a:t>
            </a:r>
            <a:r>
              <a:rPr lang="en-US" altLang="en-US" sz="2400" b="1" dirty="0">
                <a:latin typeface="Bell MT" panose="02020503060305020303" pitchFamily="18" charset="0"/>
              </a:rPr>
              <a:t>combinational and sequential circuits</a:t>
            </a:r>
            <a:r>
              <a:rPr lang="en-US" altLang="en-US" sz="2400" dirty="0">
                <a:latin typeface="Bell MT" panose="02020503060305020303" pitchFamily="18" charset="0"/>
              </a:rPr>
              <a:t> in a real-world game model.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To demonstrate how logic gates, flip-flops, and counters can work together to perform interactive functions.</a:t>
            </a:r>
          </a:p>
          <a:p>
            <a:pPr>
              <a:buNone/>
            </a:pP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F95088B-49CA-A1A9-9C14-F655FE785E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614" y="1597783"/>
            <a:ext cx="4052106" cy="3437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14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E34F4CA-21F7-4CE8-29BF-B72363C3A4A9}"/>
              </a:ext>
            </a:extLst>
          </p:cNvPr>
          <p:cNvSpPr txBox="1"/>
          <p:nvPr/>
        </p:nvSpPr>
        <p:spPr>
          <a:xfrm>
            <a:off x="601782" y="218389"/>
            <a:ext cx="2423050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802295-C03B-C45C-F3FF-9F7F3C822EB3}"/>
              </a:ext>
            </a:extLst>
          </p:cNvPr>
          <p:cNvSpPr txBox="1"/>
          <p:nvPr/>
        </p:nvSpPr>
        <p:spPr>
          <a:xfrm>
            <a:off x="910491" y="1007300"/>
            <a:ext cx="10371018" cy="56323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000" dirty="0">
                <a:latin typeface="Arial" panose="020B0604020202020204" pitchFamily="34" charset="0"/>
              </a:rPr>
              <a:t> </a:t>
            </a:r>
            <a:r>
              <a:rPr lang="en-US" altLang="en-US" sz="2400" dirty="0">
                <a:latin typeface="Bell MT" panose="02020503060305020303" pitchFamily="18" charset="0"/>
              </a:rPr>
              <a:t>The </a:t>
            </a:r>
            <a:r>
              <a:rPr lang="en-US" altLang="en-US" sz="2400" b="1" dirty="0">
                <a:latin typeface="Bell MT" panose="02020503060305020303" pitchFamily="18" charset="0"/>
              </a:rPr>
              <a:t>Tic Tac Toe</a:t>
            </a:r>
            <a:r>
              <a:rPr lang="en-US" altLang="en-US" sz="2400" dirty="0">
                <a:latin typeface="Bell MT" panose="02020503060305020303" pitchFamily="18" charset="0"/>
              </a:rPr>
              <a:t> game is a simple two-player strategy game played on a </a:t>
            </a:r>
            <a:r>
              <a:rPr lang="en-US" altLang="en-US" sz="2400" b="1" dirty="0">
                <a:latin typeface="Bell MT" panose="02020503060305020303" pitchFamily="18" charset="0"/>
              </a:rPr>
              <a:t>3×3 grid</a:t>
            </a:r>
            <a:r>
              <a:rPr lang="en-US" altLang="en-US" sz="2400" dirty="0">
                <a:latin typeface="Bell MT" panose="02020503060305020303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This project replicates the game using </a:t>
            </a:r>
            <a:r>
              <a:rPr lang="en-US" altLang="en-US" sz="2400" b="1" dirty="0">
                <a:latin typeface="Bell MT" panose="02020503060305020303" pitchFamily="18" charset="0"/>
              </a:rPr>
              <a:t>digital logic circuits</a:t>
            </a:r>
            <a:r>
              <a:rPr lang="en-US" altLang="en-US" sz="2400" dirty="0">
                <a:latin typeface="Bell MT" panose="02020503060305020303" pitchFamily="18" charset="0"/>
              </a:rPr>
              <a:t> in </a:t>
            </a:r>
            <a:r>
              <a:rPr lang="en-US" altLang="en-US" sz="2400" b="1" dirty="0">
                <a:latin typeface="Bell MT" panose="02020503060305020303" pitchFamily="18" charset="0"/>
              </a:rPr>
              <a:t>Logisim</a:t>
            </a:r>
            <a:r>
              <a:rPr lang="en-US" altLang="en-US" sz="2400" dirty="0">
                <a:latin typeface="Bell MT" panose="02020503060305020303" pitchFamily="18" charset="0"/>
              </a:rPr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The grid is designed using </a:t>
            </a:r>
            <a:r>
              <a:rPr lang="en-US" altLang="en-US" sz="2400" b="1" dirty="0">
                <a:latin typeface="Bell MT" panose="02020503060305020303" pitchFamily="18" charset="0"/>
              </a:rPr>
              <a:t>logic gates</a:t>
            </a:r>
            <a:r>
              <a:rPr lang="en-US" altLang="en-US" sz="2400" dirty="0">
                <a:latin typeface="Bell MT" panose="02020503060305020303" pitchFamily="18" charset="0"/>
              </a:rPr>
              <a:t>, </a:t>
            </a:r>
            <a:r>
              <a:rPr lang="en-US" altLang="en-US" sz="2400" b="1" dirty="0">
                <a:latin typeface="Bell MT" panose="02020503060305020303" pitchFamily="18" charset="0"/>
              </a:rPr>
              <a:t>flip-flops</a:t>
            </a:r>
            <a:r>
              <a:rPr lang="en-US" altLang="en-US" sz="2400" dirty="0">
                <a:latin typeface="Bell MT" panose="02020503060305020303" pitchFamily="18" charset="0"/>
              </a:rPr>
              <a:t>, and </a:t>
            </a:r>
            <a:r>
              <a:rPr lang="en-US" altLang="en-US" sz="2400" b="1" dirty="0">
                <a:latin typeface="Bell MT" panose="02020503060305020303" pitchFamily="18" charset="0"/>
              </a:rPr>
              <a:t>registers</a:t>
            </a:r>
            <a:r>
              <a:rPr lang="en-US" altLang="en-US" sz="2400" dirty="0">
                <a:latin typeface="Bell MT" panose="02020503060305020303" pitchFamily="18" charset="0"/>
              </a:rPr>
              <a:t> to represent each move.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A </a:t>
            </a:r>
            <a:r>
              <a:rPr lang="en-US" altLang="en-US" sz="2400" b="1" dirty="0">
                <a:latin typeface="Bell MT" panose="02020503060305020303" pitchFamily="18" charset="0"/>
              </a:rPr>
              <a:t>move counter</a:t>
            </a:r>
            <a:r>
              <a:rPr lang="en-US" altLang="en-US" sz="2400" dirty="0">
                <a:latin typeface="Bell MT" panose="02020503060305020303" pitchFamily="18" charset="0"/>
              </a:rPr>
              <a:t> tracks the number of turns taken by both players.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b="1" dirty="0">
                <a:latin typeface="Bell MT" panose="02020503060305020303" pitchFamily="18" charset="0"/>
              </a:rPr>
              <a:t> Winning logic</a:t>
            </a:r>
            <a:r>
              <a:rPr lang="en-US" altLang="en-US" sz="2400" dirty="0">
                <a:latin typeface="Bell MT" panose="02020503060305020303" pitchFamily="18" charset="0"/>
              </a:rPr>
              <a:t> is implemented using AND, OR, and NOT gates to check for all possible win conditions.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2400" dirty="0">
              <a:latin typeface="Bell MT" panose="02020503060305020303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400" dirty="0">
                <a:latin typeface="Bell MT" panose="02020503060305020303" pitchFamily="18" charset="0"/>
              </a:rPr>
              <a:t> The project demonstrates how basic </a:t>
            </a:r>
            <a:r>
              <a:rPr lang="en-US" altLang="en-US" sz="2400" b="1" dirty="0">
                <a:latin typeface="Bell MT" panose="02020503060305020303" pitchFamily="18" charset="0"/>
              </a:rPr>
              <a:t>digital electronics concepts</a:t>
            </a:r>
            <a:r>
              <a:rPr lang="en-US" altLang="en-US" sz="2400" dirty="0">
                <a:latin typeface="Bell MT" panose="02020503060305020303" pitchFamily="18" charset="0"/>
              </a:rPr>
              <a:t> can be applied to build a functional and logical game system.</a:t>
            </a:r>
          </a:p>
        </p:txBody>
      </p:sp>
    </p:spTree>
    <p:extLst>
      <p:ext uri="{BB962C8B-B14F-4D97-AF65-F5344CB8AC3E}">
        <p14:creationId xmlns:p14="http://schemas.microsoft.com/office/powerpoint/2010/main" val="2991747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6F9D7-7D58-0F5B-02C6-FF932CB6F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9A33E06-AD10-57D4-D1F0-EC280FF106E9}"/>
              </a:ext>
            </a:extLst>
          </p:cNvPr>
          <p:cNvSpPr txBox="1"/>
          <p:nvPr/>
        </p:nvSpPr>
        <p:spPr>
          <a:xfrm>
            <a:off x="624501" y="291228"/>
            <a:ext cx="3278028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Components used: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CD99E1-2720-9FA8-7C4B-7D6BC8E24325}"/>
              </a:ext>
            </a:extLst>
          </p:cNvPr>
          <p:cNvSpPr txBox="1"/>
          <p:nvPr/>
        </p:nvSpPr>
        <p:spPr>
          <a:xfrm>
            <a:off x="1016060" y="1128751"/>
            <a:ext cx="10054711" cy="12926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spcBef>
                <a:spcPts val="300"/>
              </a:spcBef>
              <a:spcAft>
                <a:spcPts val="9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latin typeface="Bell MT" panose="02020503060305020303" pitchFamily="18" charset="0"/>
              </a:rPr>
              <a:t>The project is developed and simulated using </a:t>
            </a:r>
            <a:r>
              <a:rPr lang="en-US" sz="2400" b="1" dirty="0">
                <a:latin typeface="Bell MT" panose="02020503060305020303" pitchFamily="18" charset="0"/>
              </a:rPr>
              <a:t>Logisim</a:t>
            </a:r>
            <a:r>
              <a:rPr lang="en-US" sz="2400" dirty="0">
                <a:latin typeface="Bell MT" panose="02020503060305020303" pitchFamily="18" charset="0"/>
              </a:rPr>
              <a:t>, a digital logic circuit simulator.</a:t>
            </a:r>
          </a:p>
          <a:p>
            <a:pPr>
              <a:spcBef>
                <a:spcPts val="300"/>
              </a:spcBef>
              <a:spcAft>
                <a:spcPts val="900"/>
              </a:spcAft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C97E487-FD66-3070-FA93-2F561EB5BD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8963077"/>
              </p:ext>
            </p:extLst>
          </p:nvPr>
        </p:nvGraphicFramePr>
        <p:xfrm>
          <a:off x="1016059" y="2421413"/>
          <a:ext cx="10054711" cy="4145357"/>
        </p:xfrm>
        <a:graphic>
          <a:graphicData uri="http://schemas.openxmlformats.org/drawingml/2006/table">
            <a:tbl>
              <a:tblPr/>
              <a:tblGrid>
                <a:gridCol w="3380803">
                  <a:extLst>
                    <a:ext uri="{9D8B030D-6E8A-4147-A177-3AD203B41FA5}">
                      <a16:colId xmlns:a16="http://schemas.microsoft.com/office/drawing/2014/main" val="3364042529"/>
                    </a:ext>
                  </a:extLst>
                </a:gridCol>
                <a:gridCol w="6673908">
                  <a:extLst>
                    <a:ext uri="{9D8B030D-6E8A-4147-A177-3AD203B41FA5}">
                      <a16:colId xmlns:a16="http://schemas.microsoft.com/office/drawing/2014/main" val="2678759844"/>
                    </a:ext>
                  </a:extLst>
                </a:gridCol>
              </a:tblGrid>
              <a:tr h="47375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 dirty="0"/>
                        <a:t>Components</a:t>
                      </a:r>
                      <a:endParaRPr lang="en-IN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IN" sz="1800" b="1" dirty="0">
                          <a:latin typeface="+mn-lt"/>
                        </a:rPr>
                        <a:t>Function / Purpose</a:t>
                      </a:r>
                      <a:endParaRPr lang="en-IN" sz="1800" dirty="0">
                        <a:latin typeface="+mn-lt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8582445"/>
                  </a:ext>
                </a:extLst>
              </a:tr>
              <a:tr h="829072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US" sz="1800" b="1" dirty="0">
                          <a:latin typeface="Bell MT" panose="02020503060305020303" pitchFamily="18" charset="0"/>
                        </a:rPr>
                        <a:t>Logic Gates (AND, OR, NOT)</a:t>
                      </a:r>
                      <a:endParaRPr lang="en-US" sz="1800" dirty="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check winning combinations and implement decision logic.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306069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 dirty="0">
                          <a:latin typeface="Bell MT" panose="02020503060305020303" pitchFamily="18" charset="0"/>
                        </a:rPr>
                        <a:t>D Flip-Flops / Registers</a:t>
                      </a:r>
                      <a:endParaRPr lang="en-IN" sz="1800" dirty="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store the moves made by each player.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3687940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 dirty="0">
                          <a:latin typeface="Bell MT" panose="02020503060305020303" pitchFamily="18" charset="0"/>
                        </a:rPr>
                        <a:t>MOD-11 Counter</a:t>
                      </a:r>
                      <a:endParaRPr lang="en-IN" sz="1800" dirty="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count the total number of moves (up to 10).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2569588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 dirty="0">
                          <a:latin typeface="Bell MT" panose="02020503060305020303" pitchFamily="18" charset="0"/>
                        </a:rPr>
                        <a:t>LEDs</a:t>
                      </a:r>
                      <a:endParaRPr lang="en-IN" sz="1800" dirty="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indicate the winner (Player A / Player B) or a draw.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4692624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>
                          <a:latin typeface="Bell MT" panose="02020503060305020303" pitchFamily="18" charset="0"/>
                        </a:rPr>
                        <a:t>Push Buttons / Inputs</a:t>
                      </a:r>
                      <a:endParaRPr lang="en-IN" sz="180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represent each player’s move on the grid.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24115749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 dirty="0">
                          <a:latin typeface="Bell MT" panose="02020503060305020303" pitchFamily="18" charset="0"/>
                        </a:rPr>
                        <a:t>7-Segment Display</a:t>
                      </a:r>
                      <a:endParaRPr lang="en-IN" sz="1800" dirty="0">
                        <a:latin typeface="Bell MT" panose="02020503060305020303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visually display the move count.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9121697"/>
                  </a:ext>
                </a:extLst>
              </a:tr>
              <a:tr h="473755">
                <a:tc>
                  <a:txBody>
                    <a:bodyPr/>
                    <a:lstStyle/>
                    <a:p>
                      <a:pPr marL="285750" indent="-285750">
                        <a:buFont typeface="Wingdings" panose="05000000000000000000" pitchFamily="2" charset="2"/>
                        <a:buChar char="q"/>
                      </a:pPr>
                      <a:r>
                        <a:rPr lang="en-IN" sz="1800" b="1" dirty="0">
                          <a:latin typeface="Bell MT" panose="02020503060305020303" pitchFamily="18" charset="0"/>
                        </a:rPr>
                        <a:t>Wires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>
                          <a:latin typeface="+mn-lt"/>
                        </a:rPr>
                        <a:t>To connect and organize circuit signals.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7926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484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51C6322-2948-4C5E-4C1C-197D983E9A87}"/>
              </a:ext>
            </a:extLst>
          </p:cNvPr>
          <p:cNvSpPr txBox="1"/>
          <p:nvPr/>
        </p:nvSpPr>
        <p:spPr>
          <a:xfrm>
            <a:off x="771458" y="242243"/>
            <a:ext cx="2428943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A02B751-619F-9098-7154-AA03EFB35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947" y="1028383"/>
            <a:ext cx="9403896" cy="558737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992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1B0A1-E9A6-2BA4-9474-889806330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CF38B4-49C6-6E94-F1C8-B712B2AB6A42}"/>
              </a:ext>
            </a:extLst>
          </p:cNvPr>
          <p:cNvSpPr txBox="1"/>
          <p:nvPr/>
        </p:nvSpPr>
        <p:spPr>
          <a:xfrm>
            <a:off x="535575" y="291228"/>
            <a:ext cx="4143442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Move counter circuit: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8FE060-6536-C51D-BF41-4A7DF8F1C634}"/>
              </a:ext>
            </a:extLst>
          </p:cNvPr>
          <p:cNvSpPr txBox="1"/>
          <p:nvPr/>
        </p:nvSpPr>
        <p:spPr>
          <a:xfrm>
            <a:off x="3734711" y="946544"/>
            <a:ext cx="8322129" cy="32686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/>
              <a:t>This circuit ensures that the game proceeds </a:t>
            </a:r>
            <a:r>
              <a:rPr lang="en-US" sz="2000" u="sng" dirty="0"/>
              <a:t>turn-by-turn</a:t>
            </a:r>
            <a:r>
              <a:rPr lang="en-US" sz="2000" dirty="0"/>
              <a:t> and </a:t>
            </a:r>
            <a:r>
              <a:rPr lang="en-US" sz="2000" u="sng" dirty="0"/>
              <a:t>automatically keeps track of moves</a:t>
            </a:r>
            <a:r>
              <a:rPr lang="en-US" sz="2000" dirty="0"/>
              <a:t>, preventing errors and maintaining fairness between players.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circuit uses D Flip-Flops and logic gates to create a simple counting mechanism.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time a player makes a move, a pulse signal (input trigger) is generated.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3279CF-E8DF-FE98-7AD6-4922A5741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09" y="1257300"/>
            <a:ext cx="3708702" cy="26942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7039792-B5C9-3B82-0856-EAA6E24270E6}"/>
              </a:ext>
            </a:extLst>
          </p:cNvPr>
          <p:cNvSpPr txBox="1"/>
          <p:nvPr/>
        </p:nvSpPr>
        <p:spPr>
          <a:xfrm>
            <a:off x="253093" y="4215196"/>
            <a:ext cx="11803747" cy="2345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counter increments the count by 1 on every pulse, representing one completed move.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7-segment display shows the current move number, helping players track progress.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counter stops automatically once it reaches 9 moves (the total number of possible positions).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output of the counter is also connected to the main circuit to ensure no extra moves are made once the grid is full.</a:t>
            </a:r>
          </a:p>
        </p:txBody>
      </p:sp>
    </p:spTree>
    <p:extLst>
      <p:ext uri="{BB962C8B-B14F-4D97-AF65-F5344CB8AC3E}">
        <p14:creationId xmlns:p14="http://schemas.microsoft.com/office/powerpoint/2010/main" val="1004718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3B37DA-4A70-B339-50CE-EBB26B49C3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188B913-1B05-B7EA-6029-DDEC6AE29B4B}"/>
              </a:ext>
            </a:extLst>
          </p:cNvPr>
          <p:cNvSpPr txBox="1"/>
          <p:nvPr/>
        </p:nvSpPr>
        <p:spPr>
          <a:xfrm>
            <a:off x="387736" y="332156"/>
            <a:ext cx="5833450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Winning combination detector circuit: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E5ED11-D1C6-1877-21FE-193AD3DB3A7C}"/>
              </a:ext>
            </a:extLst>
          </p:cNvPr>
          <p:cNvSpPr txBox="1"/>
          <p:nvPr/>
        </p:nvSpPr>
        <p:spPr>
          <a:xfrm>
            <a:off x="3045279" y="1267335"/>
            <a:ext cx="8994886" cy="542308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circuit acts as the </a:t>
            </a:r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decision-making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unit of the Tic Tac Toe game. It continuously checks player moves and instantly detects the winner, ensuring accurate and logical gameplay.</a:t>
            </a:r>
          </a:p>
          <a:p>
            <a:pPr>
              <a:lnSpc>
                <a:spcPct val="150000"/>
              </a:lnSpc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detector uses </a:t>
            </a:r>
            <a:r>
              <a:rPr lang="en-US" sz="2000" b="1" dirty="0"/>
              <a:t>AND gates</a:t>
            </a:r>
            <a:r>
              <a:rPr lang="en-US" sz="2000" dirty="0"/>
              <a:t> to check all </a:t>
            </a:r>
            <a:r>
              <a:rPr lang="en-US" sz="2000" b="1" dirty="0"/>
              <a:t>rows, columns, and diagonals</a:t>
            </a:r>
            <a:r>
              <a:rPr lang="en-US" sz="2000" dirty="0"/>
              <a:t> of the 3×3 grid.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Each AND gate combination corresponds to one possible winning pattern.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When any </a:t>
            </a:r>
            <a:r>
              <a:rPr lang="en-US" sz="2000" b="1" dirty="0"/>
              <a:t>three cells in a line</a:t>
            </a:r>
            <a:r>
              <a:rPr lang="en-US" sz="2000" dirty="0"/>
              <a:t> (row, column, or diagonal) contain the same player input (either X=1 or O=0), that AND gate produces a </a:t>
            </a:r>
            <a:r>
              <a:rPr lang="en-US" sz="2000" b="1" dirty="0"/>
              <a:t>HIGH output (1)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output signal from the winning AND gate activates the </a:t>
            </a:r>
            <a:r>
              <a:rPr lang="en-US" sz="2000" b="1" dirty="0"/>
              <a:t>LED display circuit</a:t>
            </a:r>
            <a:r>
              <a:rPr lang="en-US" sz="2000" dirty="0"/>
              <a:t>, which lights up in the respective </a:t>
            </a:r>
            <a:r>
              <a:rPr lang="en-US" sz="2000" b="1" dirty="0"/>
              <a:t>X or O pattern</a:t>
            </a:r>
            <a:r>
              <a:rPr lang="en-US" sz="200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circuit ensures only </a:t>
            </a:r>
            <a:r>
              <a:rPr lang="en-US" sz="2000" b="1" dirty="0"/>
              <a:t>one player’s signal</a:t>
            </a:r>
            <a:r>
              <a:rPr lang="en-US" sz="2000" dirty="0"/>
              <a:t> is accepted at a time, avoiding overlap or false wins.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Once a win is detected, the </a:t>
            </a:r>
            <a:r>
              <a:rPr lang="en-US" sz="2000" b="1" dirty="0"/>
              <a:t>main game circuit stops further moves</a:t>
            </a:r>
            <a:r>
              <a:rPr lang="en-US" sz="2000" dirty="0"/>
              <a:t> until reset.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ED6773-3227-C30F-1F7C-98B11C77F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835" y="1337031"/>
            <a:ext cx="2721994" cy="4671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829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3C7A8-F0E2-B8F7-F827-0B2FE823AF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EA36898-08FC-8108-52DA-85596FCC8E90}"/>
              </a:ext>
            </a:extLst>
          </p:cNvPr>
          <p:cNvSpPr txBox="1"/>
          <p:nvPr/>
        </p:nvSpPr>
        <p:spPr>
          <a:xfrm>
            <a:off x="575514" y="201422"/>
            <a:ext cx="2265657" cy="52322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IN" sz="2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circuit: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F903C1-5353-F118-7026-EEAF5D4B956B}"/>
              </a:ext>
            </a:extLst>
          </p:cNvPr>
          <p:cNvSpPr txBox="1"/>
          <p:nvPr/>
        </p:nvSpPr>
        <p:spPr>
          <a:xfrm>
            <a:off x="4272301" y="910294"/>
            <a:ext cx="7666606" cy="96629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dirty="0"/>
              <a:t>The final integrated circuit successfully simulates a </a:t>
            </a:r>
            <a:r>
              <a:rPr lang="en-US" sz="2000" u="sng" dirty="0"/>
              <a:t>digital Tic Tac Toe game</a:t>
            </a:r>
            <a:r>
              <a:rPr lang="en-US" sz="2000" dirty="0"/>
              <a:t> using </a:t>
            </a:r>
            <a:r>
              <a:rPr lang="en-US" sz="2000" u="sng" dirty="0"/>
              <a:t>combinational and sequential logic in Logisim software</a:t>
            </a:r>
            <a:r>
              <a:rPr lang="en-US" sz="2000" dirty="0"/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5BDC71-7741-D4F8-901D-E9EFCD8F15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173" y="910294"/>
            <a:ext cx="3829050" cy="2275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AD7337A-4746-D69E-BB31-7AFA1A05CF4C}"/>
              </a:ext>
            </a:extLst>
          </p:cNvPr>
          <p:cNvSpPr txBox="1"/>
          <p:nvPr/>
        </p:nvSpPr>
        <p:spPr>
          <a:xfrm>
            <a:off x="4274002" y="1876584"/>
            <a:ext cx="7664903" cy="13352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principle: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All subcircuits are connected together to form the complete Tic Tac Toe system.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11E37FA-AD5E-473E-A06E-557DE803AA4E}"/>
              </a:ext>
            </a:extLst>
          </p:cNvPr>
          <p:cNvSpPr txBox="1"/>
          <p:nvPr/>
        </p:nvSpPr>
        <p:spPr>
          <a:xfrm>
            <a:off x="348173" y="3211821"/>
            <a:ext cx="11590732" cy="33665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Player Inputs: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Player A (X = 1) and Player B (O = 0) make moves alternately.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Move Counter keeps track of the number of turns played (up to 9).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Winning Combination Detector continuously monitors all possible rows, columns, and diagonals.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winning pattern is detected: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Player X wins, LEDs light up in an X-shaped pattern.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Player O wins, LEDs light up in an O-shaped pattern.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Reset switch allows restarting the game after a match is completed.</a:t>
            </a:r>
          </a:p>
        </p:txBody>
      </p:sp>
    </p:spTree>
    <p:extLst>
      <p:ext uri="{BB962C8B-B14F-4D97-AF65-F5344CB8AC3E}">
        <p14:creationId xmlns:p14="http://schemas.microsoft.com/office/powerpoint/2010/main" val="4277137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451</TotalTime>
  <Words>1207</Words>
  <Application>Microsoft Office PowerPoint</Application>
  <PresentationFormat>Widescreen</PresentationFormat>
  <Paragraphs>115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MS PGothic</vt:lpstr>
      <vt:lpstr>Algerian</vt:lpstr>
      <vt:lpstr>Arial</vt:lpstr>
      <vt:lpstr>Bell MT</vt:lpstr>
      <vt:lpstr>Calibri</vt:lpstr>
      <vt:lpstr>Calibri Light</vt:lpstr>
      <vt:lpstr>Dubai</vt:lpstr>
      <vt:lpstr>Sitka Small Semibold</vt:lpstr>
      <vt:lpstr>Times New Roman</vt:lpstr>
      <vt:lpstr>Wingdings</vt:lpstr>
      <vt:lpstr>Office Theme</vt:lpstr>
      <vt:lpstr>TIC TAC TOE  GAME CIRCUIT USING LOGISIM</vt:lpstr>
      <vt:lpstr>Outline: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Towards Energy Efficient and Reliable Underwater Acoustic Communication Using NOMA Based Protocols</dc:title>
  <dc:creator>Goutham Veerapu</dc:creator>
  <cp:lastModifiedBy>Dr Ashok Kumar Kashyap</cp:lastModifiedBy>
  <cp:revision>35</cp:revision>
  <dcterms:created xsi:type="dcterms:W3CDTF">2025-07-14T15:30:28Z</dcterms:created>
  <dcterms:modified xsi:type="dcterms:W3CDTF">2025-10-31T10:50:41Z</dcterms:modified>
</cp:coreProperties>
</file>

<file path=docProps/thumbnail.jpeg>
</file>